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7"/>
  </p:notesMasterIdLst>
  <p:handoutMasterIdLst>
    <p:handoutMasterId r:id="rId38"/>
  </p:handoutMasterIdLst>
  <p:sldIdLst>
    <p:sldId id="256" r:id="rId5"/>
    <p:sldId id="297" r:id="rId6"/>
    <p:sldId id="296" r:id="rId7"/>
    <p:sldId id="298" r:id="rId8"/>
    <p:sldId id="300" r:id="rId9"/>
    <p:sldId id="299" r:id="rId10"/>
    <p:sldId id="301" r:id="rId11"/>
    <p:sldId id="303" r:id="rId12"/>
    <p:sldId id="289" r:id="rId13"/>
    <p:sldId id="304" r:id="rId14"/>
    <p:sldId id="305" r:id="rId15"/>
    <p:sldId id="306" r:id="rId16"/>
    <p:sldId id="308" r:id="rId17"/>
    <p:sldId id="311" r:id="rId18"/>
    <p:sldId id="312" r:id="rId19"/>
    <p:sldId id="313" r:id="rId20"/>
    <p:sldId id="278" r:id="rId21"/>
    <p:sldId id="295" r:id="rId22"/>
    <p:sldId id="302" r:id="rId23"/>
    <p:sldId id="321" r:id="rId24"/>
    <p:sldId id="314" r:id="rId25"/>
    <p:sldId id="318" r:id="rId26"/>
    <p:sldId id="309" r:id="rId27"/>
    <p:sldId id="270" r:id="rId28"/>
    <p:sldId id="264" r:id="rId29"/>
    <p:sldId id="287" r:id="rId30"/>
    <p:sldId id="317" r:id="rId31"/>
    <p:sldId id="275" r:id="rId32"/>
    <p:sldId id="319" r:id="rId33"/>
    <p:sldId id="320" r:id="rId34"/>
    <p:sldId id="276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856" autoAdjust="0"/>
  </p:normalViewPr>
  <p:slideViewPr>
    <p:cSldViewPr snapToGrid="0">
      <p:cViewPr varScale="1">
        <p:scale>
          <a:sx n="134" d="100"/>
          <a:sy n="134" d="100"/>
        </p:scale>
        <p:origin x="1188" y="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6468" y="21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19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141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19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21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97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66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9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216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420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94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85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41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41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346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67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14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81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30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85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1921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68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437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22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90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74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33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7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3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8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facebook.com/friends/suggestions" TargetMode="External"/><Relationship Id="rId5" Type="http://schemas.openxmlformats.org/officeDocument/2006/relationships/hyperlink" Target="https://mail.google.com/mail/u/0/#inbox" TargetMode="External"/><Relationship Id="rId4" Type="http://schemas.openxmlformats.org/officeDocument/2006/relationships/hyperlink" Target="https://docs.microsoft.com/en-us/archive/msdn-magazine/2013/november/asp-net-single-page-applications-build-modern-responsive-web-apps-with-asp-ne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Pawel.Serafin@gmail.com" TargetMode="External"/><Relationship Id="rId5" Type="http://schemas.openxmlformats.org/officeDocument/2006/relationships/hyperlink" Target="https://www.linkedin.com/in/pawe%C5%82-serafin-26ba129a/" TargetMode="External"/><Relationship Id="rId4" Type="http://schemas.openxmlformats.org/officeDocument/2006/relationships/hyperlink" Target="https://pawelserafin-cv.azurewebsites.ne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eb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tasha.info/blog/e2e-vs-unit-e2e-vs-unit/e2e-roundtrip_c.jpg" TargetMode="External"/><Relationship Id="rId3" Type="http://schemas.openxmlformats.org/officeDocument/2006/relationships/hyperlink" Target="https://www.digitalarchitect.com/custom-page/website-vs-web-application/" TargetMode="External"/><Relationship Id="rId7" Type="http://schemas.openxmlformats.org/officeDocument/2006/relationships/hyperlink" Target="https://samnewman.io/patterns/architectural/bff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netsharpdev.com/2019/12/04/clean-architecture/" TargetMode="External"/><Relationship Id="rId11" Type="http://schemas.openxmlformats.org/officeDocument/2006/relationships/hyperlink" Target="https://geek.justjoin.it/mikroserwisy-wyzwania-rozproszonej-architektury" TargetMode="External"/><Relationship Id="rId5" Type="http://schemas.openxmlformats.org/officeDocument/2006/relationships/hyperlink" Target="https://zaprogramujzycie.pl/czym-jest-rest/" TargetMode="External"/><Relationship Id="rId10" Type="http://schemas.openxmlformats.org/officeDocument/2006/relationships/hyperlink" Target="https://www.codeproject.com/KB/applications/1257203/fig1-r-700.jpg" TargetMode="External"/><Relationship Id="rId4" Type="http://schemas.openxmlformats.org/officeDocument/2006/relationships/hyperlink" Target="https://docs.microsoft.com/pl-pl/azure/architecture/reference-architectures/app-service-web-app/basic-web-app?tabs=cli" TargetMode="External"/><Relationship Id="rId9" Type="http://schemas.openxmlformats.org/officeDocument/2006/relationships/hyperlink" Target="https://www.sysprobs.com/wp-content/uploads/2010/07/Clone-Image.jpg?ezimgfmt=ng:webp/ngcb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erafin/merchan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0" y="3416968"/>
            <a:ext cx="5570621" cy="2157890"/>
          </a:xfrm>
        </p:spPr>
        <p:txBody>
          <a:bodyPr/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Krótka historia tworzenia aplikacji webowej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874" y="5574858"/>
            <a:ext cx="1500738" cy="396660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Paweł Serafin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579269"/>
            <a:ext cx="4462731" cy="122494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Wybór technologii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244024" y="3039120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dirty="0" err="1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Angular</a:t>
            </a: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dirty="0" err="1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google</a:t>
            </a: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facebook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AngularJS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Node.js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jQuery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Vue.js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PHP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CF9EE02-C9CB-4798-9738-CA6E131E069E}"/>
              </a:ext>
            </a:extLst>
          </p:cNvPr>
          <p:cNvSpPr txBox="1">
            <a:spLocks/>
          </p:cNvSpPr>
          <p:nvPr/>
        </p:nvSpPr>
        <p:spPr>
          <a:xfrm>
            <a:off x="8107650" y="3383284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.Net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classic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5, 6)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Django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Flask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Python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Express JS (Node.js)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Laravel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Cake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(PHP)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Ruby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Rails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Ruby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Java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10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16329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579269"/>
            <a:ext cx="6541562" cy="122494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Wybór technologii 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….był oczywisty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pic>
        <p:nvPicPr>
          <p:cNvPr id="33" name="Picture 2" descr="React – A JavaScript library for building user interfaces">
            <a:extLst>
              <a:ext uri="{FF2B5EF4-FFF2-40B4-BE49-F238E27FC236}">
                <a16:creationId xmlns:a16="http://schemas.microsoft.com/office/drawing/2014/main" id="{2CA1215C-2316-4183-966A-85668858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622" y="1441285"/>
            <a:ext cx="827795" cy="7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244024" y="3039120"/>
            <a:ext cx="478555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JS Client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Axios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(http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client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pl-PL" sz="1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-scripts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loading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conf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from 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react-toastify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toasts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sass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spinners-react</a:t>
            </a: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sz="1800" b="0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spinner</a:t>
            </a:r>
            <a:r>
              <a:rPr lang="pl-PL" sz="1800" b="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6CF9EE02-C9CB-4798-9738-CA6E131E069E}"/>
              </a:ext>
            </a:extLst>
          </p:cNvPr>
          <p:cNvSpPr txBox="1">
            <a:spLocks/>
          </p:cNvSpPr>
          <p:nvPr/>
        </p:nvSpPr>
        <p:spPr>
          <a:xfrm>
            <a:off x="8107650" y="3383284"/>
            <a:ext cx="3917931" cy="26289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.Net CORE 3.1 Server</a:t>
            </a: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AspNetCore.Identity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Swashbuckle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endParaRPr lang="pl-PL" sz="1800" b="0" dirty="0">
              <a:solidFill>
                <a:srgbClr val="D4D4D4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AutoFixture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EntityFramework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42827A-7B74-4554-B175-40854080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0514" y="613538"/>
            <a:ext cx="1000125" cy="691391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0913C5-6888-49AE-8736-6B8003A6EFF7}"/>
              </a:ext>
            </a:extLst>
          </p:cNvPr>
          <p:cNvCxnSpPr>
            <a:cxnSpLocks/>
          </p:cNvCxnSpPr>
          <p:nvPr/>
        </p:nvCxnSpPr>
        <p:spPr>
          <a:xfrm flipV="1">
            <a:off x="10566737" y="1355352"/>
            <a:ext cx="610165" cy="587483"/>
          </a:xfrm>
          <a:prstGeom prst="bentConnector3">
            <a:avLst>
              <a:gd name="adj1" fmla="val 101515"/>
            </a:avLst>
          </a:prstGeom>
          <a:ln w="412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11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52565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579270"/>
            <a:ext cx="3434031" cy="82812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Narzędzia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FE54979D-B3A6-4127-936F-3789FC7930F1}"/>
              </a:ext>
            </a:extLst>
          </p:cNvPr>
          <p:cNvSpPr txBox="1">
            <a:spLocks/>
          </p:cNvSpPr>
          <p:nvPr/>
        </p:nvSpPr>
        <p:spPr>
          <a:xfrm>
            <a:off x="3825592" y="5843733"/>
            <a:ext cx="2247030" cy="342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dirty="0">
                <a:solidFill>
                  <a:srgbClr val="9CDCF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Chrome z DevTools</a:t>
            </a:r>
            <a:endParaRPr lang="pl-PL" sz="18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142827A-7B74-4554-B175-408540809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0514" y="613538"/>
            <a:ext cx="1000125" cy="691391"/>
          </a:xfrm>
          <a:prstGeom prst="rect">
            <a:avLst/>
          </a:prstGeom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E0913C5-6888-49AE-8736-6B8003A6EFF7}"/>
              </a:ext>
            </a:extLst>
          </p:cNvPr>
          <p:cNvCxnSpPr>
            <a:cxnSpLocks/>
          </p:cNvCxnSpPr>
          <p:nvPr/>
        </p:nvCxnSpPr>
        <p:spPr>
          <a:xfrm flipV="1">
            <a:off x="10566737" y="1355352"/>
            <a:ext cx="610165" cy="587483"/>
          </a:xfrm>
          <a:prstGeom prst="bentConnector3">
            <a:avLst>
              <a:gd name="adj1" fmla="val 101515"/>
            </a:avLst>
          </a:prstGeom>
          <a:ln w="412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12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281F5-5515-452C-9195-F92DD707C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54" y="3866555"/>
            <a:ext cx="2361795" cy="1306396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043EB08-5D19-45BD-B205-E80E5C4D1960}"/>
              </a:ext>
            </a:extLst>
          </p:cNvPr>
          <p:cNvSpPr txBox="1">
            <a:spLocks/>
          </p:cNvSpPr>
          <p:nvPr/>
        </p:nvSpPr>
        <p:spPr>
          <a:xfrm>
            <a:off x="710666" y="5236871"/>
            <a:ext cx="2179954" cy="342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125EB-DF79-4781-85CE-1AD905EF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337" y="4145032"/>
            <a:ext cx="1935243" cy="1600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3ED88-F30C-4B41-BD55-C34FD06BD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1789" y="3768469"/>
            <a:ext cx="2197450" cy="1352385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97BA4FF-C041-4C24-8FA1-365FDB8F2710}"/>
              </a:ext>
            </a:extLst>
          </p:cNvPr>
          <p:cNvSpPr txBox="1">
            <a:spLocks/>
          </p:cNvSpPr>
          <p:nvPr/>
        </p:nvSpPr>
        <p:spPr>
          <a:xfrm>
            <a:off x="9601931" y="5172873"/>
            <a:ext cx="2197450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645A59-CCF3-4CB5-ACDD-EFA515284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54" y="199630"/>
            <a:ext cx="2354179" cy="1959535"/>
          </a:xfrm>
          <a:prstGeom prst="rect">
            <a:avLst/>
          </a:prstGeom>
        </p:spPr>
      </p:pic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658C55B-FE6C-4A40-841C-9CE4ED60E7D6}"/>
              </a:ext>
            </a:extLst>
          </p:cNvPr>
          <p:cNvSpPr txBox="1">
            <a:spLocks/>
          </p:cNvSpPr>
          <p:nvPr/>
        </p:nvSpPr>
        <p:spPr>
          <a:xfrm>
            <a:off x="460145" y="2302334"/>
            <a:ext cx="2869676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SQL Management Studio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07F7C3-3036-4107-9187-4C30AEC6AA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0950" y="3307539"/>
            <a:ext cx="2582840" cy="1484418"/>
          </a:xfrm>
          <a:prstGeom prst="rect">
            <a:avLst/>
          </a:prstGeom>
        </p:spPr>
      </p:pic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B55E700D-2496-4E44-8C3F-1C23F56C1038}"/>
              </a:ext>
            </a:extLst>
          </p:cNvPr>
          <p:cNvSpPr txBox="1">
            <a:spLocks/>
          </p:cNvSpPr>
          <p:nvPr/>
        </p:nvSpPr>
        <p:spPr>
          <a:xfrm>
            <a:off x="6956531" y="4955966"/>
            <a:ext cx="1171678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 err="1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PostMan</a:t>
            </a:r>
            <a:endParaRPr lang="pl-PL" sz="1800" b="0" dirty="0">
              <a:solidFill>
                <a:srgbClr val="9CDCF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5025E5CD-1616-494B-85D8-09C1E0BEA2A9}"/>
              </a:ext>
            </a:extLst>
          </p:cNvPr>
          <p:cNvCxnSpPr>
            <a:cxnSpLocks/>
          </p:cNvCxnSpPr>
          <p:nvPr/>
        </p:nvCxnSpPr>
        <p:spPr>
          <a:xfrm flipV="1">
            <a:off x="3157538" y="748506"/>
            <a:ext cx="7502976" cy="148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F7EF45-D38F-4BE4-8561-B0914BA3AC04}"/>
              </a:ext>
            </a:extLst>
          </p:cNvPr>
          <p:cNvCxnSpPr/>
          <p:nvPr/>
        </p:nvCxnSpPr>
        <p:spPr>
          <a:xfrm flipV="1">
            <a:off x="2321719" y="2591383"/>
            <a:ext cx="1843087" cy="1200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525B7-3A8E-4DD8-8ECD-BD49116F8E4A}"/>
              </a:ext>
            </a:extLst>
          </p:cNvPr>
          <p:cNvCxnSpPr/>
          <p:nvPr/>
        </p:nvCxnSpPr>
        <p:spPr>
          <a:xfrm flipV="1">
            <a:off x="5100638" y="2591383"/>
            <a:ext cx="214312" cy="1458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70B96E-1343-4EDA-B0E1-6D59C76E556B}"/>
              </a:ext>
            </a:extLst>
          </p:cNvPr>
          <p:cNvCxnSpPr/>
          <p:nvPr/>
        </p:nvCxnSpPr>
        <p:spPr>
          <a:xfrm flipV="1">
            <a:off x="8128209" y="2707351"/>
            <a:ext cx="1057669" cy="531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5852962-5961-410F-83E5-445BA90DC831}"/>
              </a:ext>
            </a:extLst>
          </p:cNvPr>
          <p:cNvCxnSpPr/>
          <p:nvPr/>
        </p:nvCxnSpPr>
        <p:spPr>
          <a:xfrm flipH="1" flipV="1">
            <a:off x="10465594" y="2826130"/>
            <a:ext cx="194920" cy="794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25FBED45-D7CF-4773-8B6B-E451A91E6381}"/>
              </a:ext>
            </a:extLst>
          </p:cNvPr>
          <p:cNvCxnSpPr>
            <a:cxnSpLocks/>
          </p:cNvCxnSpPr>
          <p:nvPr/>
        </p:nvCxnSpPr>
        <p:spPr>
          <a:xfrm flipV="1">
            <a:off x="5252417" y="2591383"/>
            <a:ext cx="3933461" cy="1458366"/>
          </a:xfrm>
          <a:prstGeom prst="curvedConnector3">
            <a:avLst>
              <a:gd name="adj1" fmla="val 1712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13" grpId="0"/>
      <p:bldP spid="18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F515C9-20AD-478B-AB3B-C61ED075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3" y="196781"/>
            <a:ext cx="2933700" cy="1876425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6FF93055-691C-4E4E-9CC9-39B4F9EC0F89}"/>
              </a:ext>
            </a:extLst>
          </p:cNvPr>
          <p:cNvSpPr txBox="1">
            <a:spLocks/>
          </p:cNvSpPr>
          <p:nvPr/>
        </p:nvSpPr>
        <p:spPr>
          <a:xfrm>
            <a:off x="283745" y="2178844"/>
            <a:ext cx="5124074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Klasyczne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wymagania co do aplikacji klienckiej są minimalistyczne, wręcz‚ przestawia treści tylko do odczytu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Większość logiki aplikacji jest realizowana po stronie serwera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Po aplikacji nawigujemy między stronami aby przejść do nowej treści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https://docs.microsoft.com/en-us/archive/msdn-magazine/2013/november/asp-net-single-page-applications-build-modern-responsive-web-apps-with-asp-net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F02569A-A09E-4530-84CD-8F4EF2F27600}"/>
              </a:ext>
            </a:extLst>
          </p:cNvPr>
          <p:cNvSpPr txBox="1">
            <a:spLocks/>
          </p:cNvSpPr>
          <p:nvPr/>
        </p:nvSpPr>
        <p:spPr>
          <a:xfrm>
            <a:off x="6784183" y="2178843"/>
            <a:ext cx="5305238" cy="2386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SPA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ingle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A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pplications)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Zawiera „bogaty” zestaw interakcji z użytkownikiem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Rozbudowana logika po stronie klienta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Po aplikacji nawigujemy w obrębie „jednej strony”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https://mail.google.com/mail/u/0/#inbox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https://www.facebook.com/friends/suggestions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6229726" y="5054247"/>
            <a:ext cx="5124074" cy="1054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Hybrydowe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główna, klasyczna aplikacja która hostuje kilka aplikacji SPA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5A2D37-7B07-48C1-BBB2-D352D123DEB3}"/>
              </a:ext>
            </a:extLst>
          </p:cNvPr>
          <p:cNvSpPr/>
          <p:nvPr/>
        </p:nvSpPr>
        <p:spPr>
          <a:xfrm>
            <a:off x="6515100" y="2073206"/>
            <a:ext cx="5514975" cy="249165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50E8D-C673-4192-8749-7BCFDF4F6E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438" y="3314104"/>
            <a:ext cx="5876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14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Monolit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Spójny, pojedynczy komponent/moduł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Aplikacja nie musi być pojedynczą solucją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Skalowanie aplikacji? – dodajemy nowe kopie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98D86-022C-4DD5-8B66-47F665E73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050" y="2178843"/>
            <a:ext cx="3876894" cy="39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0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Architektura N-warstwowa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Solucję dzielimy na warstwy logiczne, w których umieszczamy projekty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Każda warstwa zajmuje się inną domeną (ma inną odpowiedzialność)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Warstwy są odseparowane od siebie, przepływ danych między warstwami musi być zgodny z hierarchią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warst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FE5AE-6367-47CC-A7E1-F0CD7C128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693" y="2474213"/>
            <a:ext cx="5713964" cy="3249574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B024B90-ADB4-419F-B8FD-2A53F1D0E8FB}"/>
              </a:ext>
            </a:extLst>
          </p:cNvPr>
          <p:cNvSpPr/>
          <p:nvPr/>
        </p:nvSpPr>
        <p:spPr>
          <a:xfrm>
            <a:off x="11565731" y="3507581"/>
            <a:ext cx="154405" cy="16073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54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16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E3CEC1C-1BB3-497C-8A64-3C4327900B1F}"/>
              </a:ext>
            </a:extLst>
          </p:cNvPr>
          <p:cNvSpPr txBox="1">
            <a:spLocks/>
          </p:cNvSpPr>
          <p:nvPr/>
        </p:nvSpPr>
        <p:spPr>
          <a:xfrm>
            <a:off x="471864" y="2282637"/>
            <a:ext cx="5124074" cy="3018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Czysta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archiktektura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Dla aplikacji, które są zgodne z zasadą SOLID „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dependecy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inversion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principia”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Oraz zgodnych z DDD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6165-BD94-43A6-97E1-0BF0A357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481" y="53788"/>
            <a:ext cx="1314450" cy="2228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2F25D-64A8-465D-9F62-EE50FC28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344" y="2282637"/>
            <a:ext cx="3847723" cy="38523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027DB10-FE3C-48A8-A24E-A3DBD747CA55}"/>
              </a:ext>
            </a:extLst>
          </p:cNvPr>
          <p:cNvSpPr/>
          <p:nvPr/>
        </p:nvSpPr>
        <p:spPr>
          <a:xfrm>
            <a:off x="6650831" y="2200275"/>
            <a:ext cx="5069306" cy="401478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6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17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6204926-548C-47CF-9338-CAD8FAD3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87703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2F930B-615C-4CBC-BB68-43586B850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529" y="0"/>
            <a:ext cx="6810418" cy="64545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99C842-29BC-4429-B42C-6325EEBB4DDE}"/>
              </a:ext>
            </a:extLst>
          </p:cNvPr>
          <p:cNvSpPr txBox="1"/>
          <p:nvPr/>
        </p:nvSpPr>
        <p:spPr>
          <a:xfrm>
            <a:off x="558053" y="1559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5C374C9-0152-4BE6-B229-B74321D830E6}"/>
              </a:ext>
            </a:extLst>
          </p:cNvPr>
          <p:cNvSpPr txBox="1">
            <a:spLocks/>
          </p:cNvSpPr>
          <p:nvPr/>
        </p:nvSpPr>
        <p:spPr>
          <a:xfrm>
            <a:off x="387845" y="391468"/>
            <a:ext cx="3784105" cy="522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„Idealnie czysta”</a:t>
            </a:r>
          </a:p>
        </p:txBody>
      </p:sp>
      <p:sp>
        <p:nvSpPr>
          <p:cNvPr id="29" name="Callout: Right Arrow 28">
            <a:extLst>
              <a:ext uri="{FF2B5EF4-FFF2-40B4-BE49-F238E27FC236}">
                <a16:creationId xmlns:a16="http://schemas.microsoft.com/office/drawing/2014/main" id="{1C0DC531-66C7-43C8-A212-D39D17869DF0}"/>
              </a:ext>
            </a:extLst>
          </p:cNvPr>
          <p:cNvSpPr/>
          <p:nvPr/>
        </p:nvSpPr>
        <p:spPr>
          <a:xfrm>
            <a:off x="129664" y="2433917"/>
            <a:ext cx="7494818" cy="1627094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7856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Encje i interfejsy domenowe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Logika organizacji (wspólna dla wszystkich aplikacji)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np. Modele EF,  rozszerzenia,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helpery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itp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Callout: Right Arrow 32">
            <a:extLst>
              <a:ext uri="{FF2B5EF4-FFF2-40B4-BE49-F238E27FC236}">
                <a16:creationId xmlns:a16="http://schemas.microsoft.com/office/drawing/2014/main" id="{9716B6B0-FE36-451A-AB2C-C81F7E301A6F}"/>
              </a:ext>
            </a:extLst>
          </p:cNvPr>
          <p:cNvSpPr/>
          <p:nvPr/>
        </p:nvSpPr>
        <p:spPr>
          <a:xfrm>
            <a:off x="145299" y="1207257"/>
            <a:ext cx="7183347" cy="1627094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9819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Logika aplikacji/biznesowa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(interfejsy z ich implementacją)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DTO’s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Interfejsy warstw zewnętrznych</a:t>
            </a:r>
          </a:p>
        </p:txBody>
      </p:sp>
      <p:sp>
        <p:nvSpPr>
          <p:cNvPr id="34" name="Callout: Right Arrow 33">
            <a:extLst>
              <a:ext uri="{FF2B5EF4-FFF2-40B4-BE49-F238E27FC236}">
                <a16:creationId xmlns:a16="http://schemas.microsoft.com/office/drawing/2014/main" id="{F423839C-7149-479C-84D0-F5765B217689}"/>
              </a:ext>
            </a:extLst>
          </p:cNvPr>
          <p:cNvSpPr/>
          <p:nvPr/>
        </p:nvSpPr>
        <p:spPr>
          <a:xfrm>
            <a:off x="105851" y="4331146"/>
            <a:ext cx="6156836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60736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Implementacja komunikacji z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zewnętrzymi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modułami/usługami</a:t>
            </a:r>
          </a:p>
          <a:p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 np.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Smtp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Ftp, serwisy kolejkowe</a:t>
            </a:r>
          </a:p>
        </p:txBody>
      </p:sp>
      <p:sp>
        <p:nvSpPr>
          <p:cNvPr id="35" name="Callout: Right Arrow 34">
            <a:extLst>
              <a:ext uri="{FF2B5EF4-FFF2-40B4-BE49-F238E27FC236}">
                <a16:creationId xmlns:a16="http://schemas.microsoft.com/office/drawing/2014/main" id="{A162B8F2-F05B-4DB8-BBD0-81090878C1D9}"/>
              </a:ext>
            </a:extLst>
          </p:cNvPr>
          <p:cNvSpPr/>
          <p:nvPr/>
        </p:nvSpPr>
        <p:spPr>
          <a:xfrm>
            <a:off x="145300" y="4606676"/>
            <a:ext cx="9234024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0182"/>
            </a:avLst>
          </a:prstGeom>
          <a:solidFill>
            <a:schemeClr val="bg1">
              <a:alpha val="32000"/>
            </a:schemeClr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Pobieranie i utrwalanie danych z magazynów danych</a:t>
            </a:r>
          </a:p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np. repozytoria SQL,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Azure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handlers</a:t>
            </a:r>
            <a:endParaRPr lang="pl-PL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6" name="Callout: Right Arrow 35">
            <a:extLst>
              <a:ext uri="{FF2B5EF4-FFF2-40B4-BE49-F238E27FC236}">
                <a16:creationId xmlns:a16="http://schemas.microsoft.com/office/drawing/2014/main" id="{2B7FA420-4ADB-420C-819E-5DDCFB70D4BA}"/>
              </a:ext>
            </a:extLst>
          </p:cNvPr>
          <p:cNvSpPr/>
          <p:nvPr/>
        </p:nvSpPr>
        <p:spPr>
          <a:xfrm>
            <a:off x="129664" y="361044"/>
            <a:ext cx="7113559" cy="1382929"/>
          </a:xfrm>
          <a:prstGeom prst="rightArrowCallout">
            <a:avLst>
              <a:gd name="adj1" fmla="val 0"/>
              <a:gd name="adj2" fmla="val 4771"/>
              <a:gd name="adj3" fmla="val 14313"/>
              <a:gd name="adj4" fmla="val 48150"/>
            </a:avLst>
          </a:prstGeom>
          <a:solidFill>
            <a:srgbClr val="E9E6DF"/>
          </a:solidFill>
          <a:ln w="25400" cap="flat" cmpd="sng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kontrolery</a:t>
            </a:r>
          </a:p>
          <a:p>
            <a:pPr marL="285750" indent="-285750">
              <a:buFontTx/>
              <a:buChar char="-"/>
            </a:pPr>
            <a:r>
              <a:rPr lang="pl-PL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View</a:t>
            </a: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Modele</a:t>
            </a:r>
          </a:p>
          <a:p>
            <a:pPr marL="285750" indent="-285750">
              <a:buFontTx/>
              <a:buChar char="-"/>
            </a:pPr>
            <a:r>
              <a:rPr lang="pl-PL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Frontend (np. widoki MVC)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D1A3BE-DDB2-4EDF-BDC9-4607494474AE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3" grpId="0" animBg="1"/>
      <p:bldP spid="33" grpId="1" animBg="1"/>
      <p:bldP spid="34" grpId="1" animBg="1"/>
      <p:bldP spid="34" grpId="2" animBg="1"/>
      <p:bldP spid="35" grpId="0" animBg="1"/>
      <p:bldP spid="35" grpId="1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18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6204926-548C-47CF-9338-CAD8FAD3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87703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Architektura solucji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AE36C-F4EA-4B51-9DF3-2A1E74FD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781" y="0"/>
            <a:ext cx="7199151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70267E8-D5E0-4913-B495-703CA5E257AD}"/>
              </a:ext>
            </a:extLst>
          </p:cNvPr>
          <p:cNvSpPr txBox="1">
            <a:spLocks/>
          </p:cNvSpPr>
          <p:nvPr/>
        </p:nvSpPr>
        <p:spPr>
          <a:xfrm>
            <a:off x="166419" y="183037"/>
            <a:ext cx="4477020" cy="12625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Uproszczona czysta arch.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65ABD4-87B2-4745-B603-DE5763A33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45" y="911982"/>
            <a:ext cx="2305050" cy="5210175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0B409F0-C66F-4166-B3B8-CF0C02DD90FB}"/>
              </a:ext>
            </a:extLst>
          </p:cNvPr>
          <p:cNvCxnSpPr>
            <a:cxnSpLocks/>
          </p:cNvCxnSpPr>
          <p:nvPr/>
        </p:nvCxnSpPr>
        <p:spPr>
          <a:xfrm>
            <a:off x="1828800" y="1337982"/>
            <a:ext cx="5405718" cy="4888006"/>
          </a:xfrm>
          <a:prstGeom prst="bentConnector3">
            <a:avLst>
              <a:gd name="adj1" fmla="val -1119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35BEC7F-C2C5-4C47-B1FF-49B4118CCF8B}"/>
              </a:ext>
            </a:extLst>
          </p:cNvPr>
          <p:cNvCxnSpPr>
            <a:cxnSpLocks/>
          </p:cNvCxnSpPr>
          <p:nvPr/>
        </p:nvCxnSpPr>
        <p:spPr>
          <a:xfrm flipV="1">
            <a:off x="2817159" y="3429000"/>
            <a:ext cx="4417359" cy="699247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62A0B0-6451-483C-B433-B1FE54C646BC}"/>
              </a:ext>
            </a:extLst>
          </p:cNvPr>
          <p:cNvCxnSpPr/>
          <p:nvPr/>
        </p:nvCxnSpPr>
        <p:spPr>
          <a:xfrm>
            <a:off x="3718111" y="1755215"/>
            <a:ext cx="180863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Brace 44">
            <a:extLst>
              <a:ext uri="{FF2B5EF4-FFF2-40B4-BE49-F238E27FC236}">
                <a16:creationId xmlns:a16="http://schemas.microsoft.com/office/drawing/2014/main" id="{30E5BAC2-CF81-461D-B4DE-E8A54EF91EFC}"/>
              </a:ext>
            </a:extLst>
          </p:cNvPr>
          <p:cNvSpPr/>
          <p:nvPr/>
        </p:nvSpPr>
        <p:spPr>
          <a:xfrm>
            <a:off x="3455894" y="1613647"/>
            <a:ext cx="316006" cy="283879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350E04F-E8D7-4848-BAA4-8AF00ACB05AC}"/>
              </a:ext>
            </a:extLst>
          </p:cNvPr>
          <p:cNvCxnSpPr/>
          <p:nvPr/>
        </p:nvCxnSpPr>
        <p:spPr>
          <a:xfrm>
            <a:off x="2904565" y="2043953"/>
            <a:ext cx="70395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F24AE4D-56EE-4CF1-8630-B0E27DAA740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40EDAB8A-8466-43AA-A6C9-7E45A2F49A74}"/>
              </a:ext>
            </a:extLst>
          </p:cNvPr>
          <p:cNvSpPr txBox="1">
            <a:spLocks/>
          </p:cNvSpPr>
          <p:nvPr/>
        </p:nvSpPr>
        <p:spPr>
          <a:xfrm>
            <a:off x="10853056" y="6508750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18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025577-DBD6-4DDB-9394-D55BAACC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19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841748-5F86-4D6F-A9DA-AB9665DA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BFF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(Tak przy okazji)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CCAA3FA-3F82-442F-966D-EDD0D9D1C22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FAFB830-D341-44BC-A3BE-9641ECAC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8" y="1578769"/>
            <a:ext cx="3098276" cy="38064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817B8F-A68A-45F8-A758-20B305AE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56" y="1578768"/>
            <a:ext cx="3098276" cy="39348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B65E6A-BEA4-4B97-AA61-5BE9F7904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156" y="1578769"/>
            <a:ext cx="3555381" cy="393481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4C550A6-8554-4AF7-A342-8374FA21D294}"/>
              </a:ext>
            </a:extLst>
          </p:cNvPr>
          <p:cNvSpPr/>
          <p:nvPr/>
        </p:nvSpPr>
        <p:spPr>
          <a:xfrm>
            <a:off x="3486150" y="3321844"/>
            <a:ext cx="757238" cy="314325"/>
          </a:xfrm>
          <a:prstGeom prst="rightArrow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FDD35B-97F0-4139-A7CC-316C53908658}"/>
              </a:ext>
            </a:extLst>
          </p:cNvPr>
          <p:cNvSpPr/>
          <p:nvPr/>
        </p:nvSpPr>
        <p:spPr>
          <a:xfrm>
            <a:off x="7594075" y="3324833"/>
            <a:ext cx="757238" cy="314325"/>
          </a:xfrm>
          <a:prstGeom prst="rightArrow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C328618-3885-4616-953E-773CBBED8637}"/>
              </a:ext>
            </a:extLst>
          </p:cNvPr>
          <p:cNvSpPr txBox="1">
            <a:spLocks/>
          </p:cNvSpPr>
          <p:nvPr/>
        </p:nvSpPr>
        <p:spPr>
          <a:xfrm>
            <a:off x="2507455" y="260186"/>
            <a:ext cx="6772275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BFF – Best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friends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forever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09570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 autorze</a:t>
            </a:r>
          </a:p>
        </p:txBody>
      </p:sp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AD14D14A-B95F-4834-9CC0-D95E9F4DA9C3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4CFA6D-2187-41E3-AA97-756C09CF0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617" y="336996"/>
            <a:ext cx="2399867" cy="2935954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153C2C4-5DBA-40BB-AB65-ACFC73DCF394}"/>
              </a:ext>
            </a:extLst>
          </p:cNvPr>
          <p:cNvSpPr txBox="1">
            <a:spLocks/>
          </p:cNvSpPr>
          <p:nvPr/>
        </p:nvSpPr>
        <p:spPr>
          <a:xfrm>
            <a:off x="5400799" y="3429000"/>
            <a:ext cx="6448925" cy="327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Paweł Serafin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Senior .Net Developer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fullstack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 zawodzie od 2007 roku…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…Od 2015 w SII Polska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https://pawelserafin-cv.azurewebsites.net/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https://www.linkedin.com/in/pawe%C5%82-serafin-26ba129a/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Pawel.Serafin@gmail.com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0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B025577-DBD6-4DDB-9394-D55BAACC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20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6841748-5F86-4D6F-A9DA-AB9665DA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Mikroserwisy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(Tak przy okazji)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CCAA3FA-3F82-442F-966D-EDD0D9D1C22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C328618-3885-4616-953E-773CBBED8637}"/>
              </a:ext>
            </a:extLst>
          </p:cNvPr>
          <p:cNvSpPr txBox="1">
            <a:spLocks/>
          </p:cNvSpPr>
          <p:nvPr/>
        </p:nvSpPr>
        <p:spPr>
          <a:xfrm>
            <a:off x="2507455" y="260186"/>
            <a:ext cx="6772275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Mikroserwisy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50494-F9D1-48E1-90B9-DB3AEF828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8" y="1123950"/>
            <a:ext cx="7001959" cy="299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DC65E7-E858-4B97-8E61-634CC7ACC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2" y="3100786"/>
            <a:ext cx="4479131" cy="2867344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9E1ED70-B01D-4074-AF9B-D6F3F6AB85F8}"/>
              </a:ext>
            </a:extLst>
          </p:cNvPr>
          <p:cNvSpPr txBox="1">
            <a:spLocks/>
          </p:cNvSpPr>
          <p:nvPr/>
        </p:nvSpPr>
        <p:spPr>
          <a:xfrm>
            <a:off x="7568803" y="2041374"/>
            <a:ext cx="4129087" cy="991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Widoczność „na zewnątrz” mikroserwisów </a:t>
            </a:r>
          </a:p>
          <a:p>
            <a:pPr marL="0" indent="0" algn="ctr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– API Gateway-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793E02C0-2E64-4407-995D-D9F7229CE724}"/>
              </a:ext>
            </a:extLst>
          </p:cNvPr>
          <p:cNvSpPr txBox="1">
            <a:spLocks/>
          </p:cNvSpPr>
          <p:nvPr/>
        </p:nvSpPr>
        <p:spPr>
          <a:xfrm>
            <a:off x="1087449" y="4247168"/>
            <a:ext cx="4129087" cy="691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Wydzielenie mikroserwisów </a:t>
            </a:r>
          </a:p>
          <a:p>
            <a:pPr marL="0" indent="0" algn="ctr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– wzorzec DDD -</a:t>
            </a:r>
          </a:p>
        </p:txBody>
      </p:sp>
    </p:spTree>
    <p:extLst>
      <p:ext uri="{BB962C8B-B14F-4D97-AF65-F5344CB8AC3E}">
        <p14:creationId xmlns:p14="http://schemas.microsoft.com/office/powerpoint/2010/main" val="3864128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C41CDCE-546C-4469-B25E-07E7D6E9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21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477D335-DF6C-47EE-B499-697E132C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Repozytorium kodu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699F582-3B51-46B4-99FC-26038B7A657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FB57F3F-2670-46F2-BD68-4B7C4B9568C1}"/>
              </a:ext>
            </a:extLst>
          </p:cNvPr>
          <p:cNvSpPr txBox="1">
            <a:spLocks/>
          </p:cNvSpPr>
          <p:nvPr/>
        </p:nvSpPr>
        <p:spPr>
          <a:xfrm>
            <a:off x="4186614" y="1625413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(Microsoft 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C088475-D676-4A4C-B6FA-C5255A534FDB}"/>
              </a:ext>
            </a:extLst>
          </p:cNvPr>
          <p:cNvSpPr txBox="1">
            <a:spLocks/>
          </p:cNvSpPr>
          <p:nvPr/>
        </p:nvSpPr>
        <p:spPr>
          <a:xfrm>
            <a:off x="4774783" y="2699356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Bitbucket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Altassian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JIRA)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F20597C-CD56-48F3-AB68-EAD26FC2700C}"/>
              </a:ext>
            </a:extLst>
          </p:cNvPr>
          <p:cNvSpPr txBox="1">
            <a:spLocks/>
          </p:cNvSpPr>
          <p:nvPr/>
        </p:nvSpPr>
        <p:spPr>
          <a:xfrm>
            <a:off x="5620127" y="3773299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Azure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Services (Microsoft)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51B1801-7714-4F9D-9A18-A0DEB706243E}"/>
              </a:ext>
            </a:extLst>
          </p:cNvPr>
          <p:cNvSpPr txBox="1">
            <a:spLocks/>
          </p:cNvSpPr>
          <p:nvPr/>
        </p:nvSpPr>
        <p:spPr>
          <a:xfrm>
            <a:off x="6096000" y="4847242"/>
            <a:ext cx="5264567" cy="38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 inne (a jest ich kilka)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6ADE5-74F0-4CA1-9F8B-8C3AA9E9D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118" y="324550"/>
            <a:ext cx="4113195" cy="23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39C699-FD81-49E2-8009-D7EB4B09AB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22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04E213-CF9C-4029-AFDC-786A6527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900738"/>
            <a:ext cx="3962670" cy="90347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Utworzenie solucji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22F63BA-9D5E-4AE2-B538-B033647C0115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4757D-7A08-4C6C-AA61-6EA216BCB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45" y="420888"/>
            <a:ext cx="5473574" cy="3027635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EA3B3AB-C94D-4FD7-92C7-5465E1E38343}"/>
              </a:ext>
            </a:extLst>
          </p:cNvPr>
          <p:cNvSpPr txBox="1">
            <a:spLocks/>
          </p:cNvSpPr>
          <p:nvPr/>
        </p:nvSpPr>
        <p:spPr>
          <a:xfrm>
            <a:off x="7684293" y="3503401"/>
            <a:ext cx="27727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Code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4B83DB-F1BA-454C-9669-530BA8EBF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95" y="2588657"/>
            <a:ext cx="5071565" cy="3121213"/>
          </a:xfrm>
          <a:prstGeom prst="rect">
            <a:avLst/>
          </a:prstGeom>
        </p:spPr>
      </p:pic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D3DF1483-7EA3-4A1C-A272-393113136CD0}"/>
              </a:ext>
            </a:extLst>
          </p:cNvPr>
          <p:cNvSpPr txBox="1">
            <a:spLocks/>
          </p:cNvSpPr>
          <p:nvPr/>
        </p:nvSpPr>
        <p:spPr>
          <a:xfrm>
            <a:off x="1564468" y="2201712"/>
            <a:ext cx="2205038" cy="291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Visual Studio 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1D3FD1-A8A0-4E6E-AF71-6628825AB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162" y="4024313"/>
            <a:ext cx="2933700" cy="1876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54F826-391D-4A22-8B59-BBDC0D70E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87" y="178464"/>
            <a:ext cx="13144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23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23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C4F7E9-49C5-479B-AD91-EF1660CA7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444" y="562724"/>
            <a:ext cx="8678956" cy="5692374"/>
          </a:xfrm>
          <a:prstGeom prst="rect">
            <a:avLst/>
          </a:prstGeom>
        </p:spPr>
      </p:pic>
      <p:sp>
        <p:nvSpPr>
          <p:cNvPr id="30" name="Right Brace 29">
            <a:extLst>
              <a:ext uri="{FF2B5EF4-FFF2-40B4-BE49-F238E27FC236}">
                <a16:creationId xmlns:a16="http://schemas.microsoft.com/office/drawing/2014/main" id="{35E7897A-D7B7-49B9-870F-58853DD6E836}"/>
              </a:ext>
            </a:extLst>
          </p:cNvPr>
          <p:cNvSpPr/>
          <p:nvPr/>
        </p:nvSpPr>
        <p:spPr>
          <a:xfrm rot="16200000">
            <a:off x="5693149" y="-1460687"/>
            <a:ext cx="245409" cy="4477870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D92640-FD96-4E65-8FB1-74BC31FB0CF6}"/>
              </a:ext>
            </a:extLst>
          </p:cNvPr>
          <p:cNvSpPr txBox="1"/>
          <p:nvPr/>
        </p:nvSpPr>
        <p:spPr>
          <a:xfrm>
            <a:off x="5419165" y="309282"/>
            <a:ext cx="11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https://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B5D42CF-F63A-446A-89A5-43440FEDE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11548"/>
            <a:ext cx="3400425" cy="533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568664F-0077-4BB1-AB8B-43CE7A848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697" y="900953"/>
            <a:ext cx="73152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468BEC1-F42F-4019-AB5A-90AD7A0BD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57" y="1799216"/>
            <a:ext cx="914400" cy="73152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29C0EBD-34F9-4D30-ADF3-82CE36CF0B0C}"/>
              </a:ext>
            </a:extLst>
          </p:cNvPr>
          <p:cNvSpPr txBox="1"/>
          <p:nvPr/>
        </p:nvSpPr>
        <p:spPr>
          <a:xfrm>
            <a:off x="1912395" y="655543"/>
            <a:ext cx="16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Admin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D5A81-6F41-4439-ACCB-5C79DFC4B6BA}"/>
              </a:ext>
            </a:extLst>
          </p:cNvPr>
          <p:cNvSpPr txBox="1"/>
          <p:nvPr/>
        </p:nvSpPr>
        <p:spPr>
          <a:xfrm>
            <a:off x="871827" y="234607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26B83E-E65E-4AB5-B543-8F6C561EA277}"/>
              </a:ext>
            </a:extLst>
          </p:cNvPr>
          <p:cNvCxnSpPr/>
          <p:nvPr/>
        </p:nvCxnSpPr>
        <p:spPr>
          <a:xfrm>
            <a:off x="2180217" y="1398494"/>
            <a:ext cx="555810" cy="23397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FF4691-17E7-4280-875B-805B51831472}"/>
              </a:ext>
            </a:extLst>
          </p:cNvPr>
          <p:cNvCxnSpPr>
            <a:cxnSpLocks/>
          </p:cNvCxnSpPr>
          <p:nvPr/>
        </p:nvCxnSpPr>
        <p:spPr>
          <a:xfrm flipV="1">
            <a:off x="2180217" y="1799216"/>
            <a:ext cx="555138" cy="2068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5FE93808-75A7-4357-9282-BEDA37CF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3139440" cy="55795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autoryzacja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33B35E-F958-42B3-B9FC-E7D903E7E406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724BC-683B-4165-B840-8BAE914AB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894" y="4890652"/>
            <a:ext cx="45910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26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24</a:t>
            </a:fld>
            <a:endParaRPr lang="pl-P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4602764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 biznesowy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(model danych)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6C763E-782F-41F4-BDBE-F28DAA4FA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30" y="39794"/>
            <a:ext cx="6038850" cy="45434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1626B9D-43FA-4900-9B15-46DDA773A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5334191"/>
            <a:ext cx="2366690" cy="6466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CD74621-E4DD-405A-966E-CA95155FBCCD}"/>
              </a:ext>
            </a:extLst>
          </p:cNvPr>
          <p:cNvSpPr txBox="1"/>
          <p:nvPr/>
        </p:nvSpPr>
        <p:spPr>
          <a:xfrm>
            <a:off x="4769182" y="449528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Order Status: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3F5B61-3B05-4C5E-B433-4548FD8419DC}"/>
              </a:ext>
            </a:extLst>
          </p:cNvPr>
          <p:cNvSpPr txBox="1"/>
          <p:nvPr/>
        </p:nvSpPr>
        <p:spPr>
          <a:xfrm>
            <a:off x="8196521" y="4958705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>
                <a:latin typeface="Roboto" panose="02000000000000000000" pitchFamily="2" charset="0"/>
                <a:ea typeface="Roboto" panose="02000000000000000000" pitchFamily="2" charset="0"/>
              </a:rPr>
              <a:t>User Role: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CDC4F9E-81B7-4580-BB76-1F4C11A90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999" y="4824332"/>
            <a:ext cx="2286971" cy="154370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7011051-2CA7-4BD0-8E7F-0E1B2445014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EF80-3AA8-422B-A90A-C80A390D7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1" y="2886618"/>
            <a:ext cx="4843462" cy="14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25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AF45B9B-C644-4C69-9CEA-E7BC196E0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719782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Wystawione</a:t>
            </a:r>
            <a:b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endpoint’y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(API)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BCEA53-B5CE-429E-83AA-6BB6FF63B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75" y="137660"/>
            <a:ext cx="2639266" cy="941079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788B76B-926B-4AAD-8A95-CBAD2D9126F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(poprzez) implementację rozwiązania 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0E1C8-76DC-4EDE-98B6-1D5CC8F49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57" y="4668368"/>
            <a:ext cx="5267325" cy="1571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1BF55D-B97B-46D7-A3D9-FB0366409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82" y="1215557"/>
            <a:ext cx="5486400" cy="2638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9B8C8-7B32-4CB6-9DDD-BCAA6AEAD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566" y="1772769"/>
            <a:ext cx="5543550" cy="4162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3416CC-6E95-414C-96A0-8B0FD87D1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2155" y="2253781"/>
            <a:ext cx="5476875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7D060-0165-48EE-938C-01C33C335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7857" y="2815756"/>
            <a:ext cx="54292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BAE5F8A-C4C4-4ACA-8078-CF11CE1810F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26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73DDF-40AF-4070-B96B-204DC186D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719782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Testowanie aplikacji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B864DC-9219-4979-9783-0EF46B05A7D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zahaczając trochę o testy oprogramowania -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AF6E811-C7FE-4184-9B1D-455C4F2853C8}"/>
              </a:ext>
            </a:extLst>
          </p:cNvPr>
          <p:cNvSpPr txBox="1">
            <a:spLocks/>
          </p:cNvSpPr>
          <p:nvPr/>
        </p:nvSpPr>
        <p:spPr>
          <a:xfrm>
            <a:off x="221832" y="410975"/>
            <a:ext cx="4457324" cy="182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jednostkowe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(unit testy)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pojedynczy moduł/komponent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najczęściej test publicznej metody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dla klienta i serwera; OBLIGATORYJNE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AutoFixture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wraz z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Moq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33789E8-B272-449F-8C06-69B91A8A092D}"/>
              </a:ext>
            </a:extLst>
          </p:cNvPr>
          <p:cNvSpPr txBox="1">
            <a:spLocks/>
          </p:cNvSpPr>
          <p:nvPr/>
        </p:nvSpPr>
        <p:spPr>
          <a:xfrm>
            <a:off x="6488721" y="277625"/>
            <a:ext cx="5481447" cy="195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integracyjne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interakcje między modułami/warstwami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test API dla modyfikacji produktu (przejście od API poprzez warstwę serwisów poprzez utrwalenie encji w bazie)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XUnit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NUnit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824B86-3189-4493-947F-140BA216CDA6}"/>
              </a:ext>
            </a:extLst>
          </p:cNvPr>
          <p:cNvSpPr txBox="1">
            <a:spLocks/>
          </p:cNvSpPr>
          <p:nvPr/>
        </p:nvSpPr>
        <p:spPr>
          <a:xfrm>
            <a:off x="221832" y="4125956"/>
            <a:ext cx="5836255" cy="141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Testy E2E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(end-to-end)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testują całą funkcjonalność (rekonstruują kluczowe scenariusze postępowania użytkownika)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Często podlegają automatyzacji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43BA72-8842-4795-885E-BC19E7D5E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243" y="1874341"/>
            <a:ext cx="3109913" cy="176863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E296D91-0212-4B4A-9C17-F6C0DD710B62}"/>
              </a:ext>
            </a:extLst>
          </p:cNvPr>
          <p:cNvSpPr/>
          <p:nvPr/>
        </p:nvSpPr>
        <p:spPr>
          <a:xfrm>
            <a:off x="8843963" y="2436437"/>
            <a:ext cx="285750" cy="856832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8CEBFBB-DDDE-4A12-86F0-1FD21C6A0958}"/>
              </a:ext>
            </a:extLst>
          </p:cNvPr>
          <p:cNvSpPr/>
          <p:nvPr/>
        </p:nvSpPr>
        <p:spPr>
          <a:xfrm rot="10800000">
            <a:off x="10746767" y="2436437"/>
            <a:ext cx="285750" cy="856832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4753CF0-0335-43B0-BF7C-99302D2FB2C0}"/>
              </a:ext>
            </a:extLst>
          </p:cNvPr>
          <p:cNvSpPr txBox="1">
            <a:spLocks/>
          </p:cNvSpPr>
          <p:nvPr/>
        </p:nvSpPr>
        <p:spPr>
          <a:xfrm>
            <a:off x="3695794" y="5295291"/>
            <a:ext cx="5233798" cy="91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testy manualne w przeglądarce;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Selenium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dla testów automatycznych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0F761D-1509-4F9A-9521-9514A7DED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844" y="2327420"/>
            <a:ext cx="4046673" cy="17071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5EC369-D952-4E4A-8A25-8E6DF616B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440" y="4238016"/>
            <a:ext cx="3794728" cy="18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92FA169-FC53-4216-9CA9-8107BAC6D36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27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E6361A7-1665-4ABB-9BEA-3A83FD3E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19707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Uruchomienie solucji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C152985-2551-419B-AA97-083C684820E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do pierwszego uruchomienia -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EFD6AF6-5C3A-4DBF-9B2E-0ED1EBC750BE}"/>
              </a:ext>
            </a:extLst>
          </p:cNvPr>
          <p:cNvSpPr txBox="1">
            <a:spLocks/>
          </p:cNvSpPr>
          <p:nvPr/>
        </p:nvSpPr>
        <p:spPr>
          <a:xfrm>
            <a:off x="3597799" y="4660466"/>
            <a:ext cx="3719782" cy="5820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667C5A4-D4A6-4233-8743-1DFDB774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01" y="297590"/>
            <a:ext cx="3008649" cy="32489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B2F4D1-A2F5-4CBF-8E4F-75501BA21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856" y="267361"/>
            <a:ext cx="3962400" cy="3279227"/>
          </a:xfrm>
          <a:prstGeom prst="rect">
            <a:avLst/>
          </a:prstGeom>
        </p:spPr>
      </p:pic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75F7BB63-0365-4E49-815F-CBD330EC031E}"/>
              </a:ext>
            </a:extLst>
          </p:cNvPr>
          <p:cNvSpPr txBox="1">
            <a:spLocks/>
          </p:cNvSpPr>
          <p:nvPr/>
        </p:nvSpPr>
        <p:spPr>
          <a:xfrm>
            <a:off x="1282280" y="3738012"/>
            <a:ext cx="23155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Frontend (klient)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8DDC8DE3-6EAA-433A-80F8-28C0E9D211D3}"/>
              </a:ext>
            </a:extLst>
          </p:cNvPr>
          <p:cNvSpPr txBox="1">
            <a:spLocks/>
          </p:cNvSpPr>
          <p:nvPr/>
        </p:nvSpPr>
        <p:spPr>
          <a:xfrm>
            <a:off x="8223174" y="3800200"/>
            <a:ext cx="2315519" cy="460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Backend (serwer)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D481CDA2-975C-481B-BAB0-7EB65AC228BE}"/>
              </a:ext>
            </a:extLst>
          </p:cNvPr>
          <p:cNvSpPr/>
          <p:nvPr/>
        </p:nvSpPr>
        <p:spPr>
          <a:xfrm>
            <a:off x="4336256" y="1835944"/>
            <a:ext cx="2614613" cy="721519"/>
          </a:xfrm>
          <a:prstGeom prst="leftRightArrow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31C40D4F-C859-4922-B48D-65C1D6A9160E}"/>
              </a:ext>
            </a:extLst>
          </p:cNvPr>
          <p:cNvSpPr txBox="1">
            <a:spLocks/>
          </p:cNvSpPr>
          <p:nvPr/>
        </p:nvSpPr>
        <p:spPr>
          <a:xfrm>
            <a:off x="5142555" y="1547411"/>
            <a:ext cx="1170138" cy="374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b="0" dirty="0">
                <a:solidFill>
                  <a:schemeClr val="accent4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924591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28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DFD705-AEE6-47BD-AA6B-9B33825E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837" y="1133475"/>
            <a:ext cx="4716463" cy="2976836"/>
          </a:xfrm>
          <a:prstGeom prst="rect">
            <a:avLst/>
          </a:prstGeom>
        </p:spPr>
      </p:pic>
      <p:sp>
        <p:nvSpPr>
          <p:cNvPr id="20" name="Callout: Right Arrow 19">
            <a:extLst>
              <a:ext uri="{FF2B5EF4-FFF2-40B4-BE49-F238E27FC236}">
                <a16:creationId xmlns:a16="http://schemas.microsoft.com/office/drawing/2014/main" id="{47130732-27FC-444D-97FE-5E5203EA041B}"/>
              </a:ext>
            </a:extLst>
          </p:cNvPr>
          <p:cNvSpPr/>
          <p:nvPr/>
        </p:nvSpPr>
        <p:spPr>
          <a:xfrm>
            <a:off x="166419" y="1578769"/>
            <a:ext cx="5605732" cy="2531542"/>
          </a:xfrm>
          <a:prstGeom prst="rightArrowCallout">
            <a:avLst>
              <a:gd name="adj1" fmla="val 10891"/>
              <a:gd name="adj2" fmla="val 10326"/>
              <a:gd name="adj3" fmla="val 25000"/>
              <a:gd name="adj4" fmla="val 64977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F0D1F-9E0F-4F09-89FE-526AA18E5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57" y="2327298"/>
            <a:ext cx="3384690" cy="10344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F60C5B-B927-4766-95EA-7FBF2A2DC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1" y="4555605"/>
            <a:ext cx="2440112" cy="130636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40CE64C-9546-4263-A54D-20E66C8B9BF0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Maszyna wirtualna 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Wingdings" panose="05000000000000000000" pitchFamily="2" charset="2"/>
              </a:rPr>
              <a:t>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29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65E33-94CD-4208-8085-F58E1631465F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Kontenery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E6819-709B-4996-B689-1AE362F4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11" y="1502685"/>
            <a:ext cx="8286750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4BB73-20D4-421C-A2AD-8C0B4919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28" y="3028013"/>
            <a:ext cx="2748967" cy="129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48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2B2992A-C3B4-4EA2-A137-2F348BD3BE2F}"/>
              </a:ext>
            </a:extLst>
          </p:cNvPr>
          <p:cNvSpPr txBox="1">
            <a:spLocks/>
          </p:cNvSpPr>
          <p:nvPr/>
        </p:nvSpPr>
        <p:spPr>
          <a:xfrm>
            <a:off x="6436896" y="3085730"/>
            <a:ext cx="5755104" cy="327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Krótki wstęp na dobry początek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Od zgłoszenia zadania...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...poprzez wybór technologii i architektury solucji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...implementację rozwiązania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...zahaczając trochę o testy oprogramowania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...do pierwszego uruchomienia!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...a może nawet do konceptu wystawienia aplikacji na świat?...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636839-7289-4D57-BA59-DCCA5FF41506}"/>
              </a:ext>
            </a:extLst>
          </p:cNvPr>
          <p:cNvSpPr txBox="1">
            <a:spLocks/>
          </p:cNvSpPr>
          <p:nvPr/>
        </p:nvSpPr>
        <p:spPr>
          <a:xfrm>
            <a:off x="166419" y="5980962"/>
            <a:ext cx="3139440" cy="5579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  <p:sp>
        <p:nvSpPr>
          <p:cNvPr id="8" name="Slide Number Placeholder 21">
            <a:extLst>
              <a:ext uri="{FF2B5EF4-FFF2-40B4-BE49-F238E27FC236}">
                <a16:creationId xmlns:a16="http://schemas.microsoft.com/office/drawing/2014/main" id="{C76584F8-629A-4732-B5CF-070D9C6987DE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3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741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E2E8123-E5EC-4AA6-B416-8FC725FDF6F0}"/>
              </a:ext>
            </a:extLst>
          </p:cNvPr>
          <p:cNvSpPr txBox="1">
            <a:spLocks/>
          </p:cNvSpPr>
          <p:nvPr/>
        </p:nvSpPr>
        <p:spPr>
          <a:xfrm>
            <a:off x="10015538" y="6356350"/>
            <a:ext cx="133826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30</a:t>
            </a:fld>
            <a:endParaRPr lang="pl-PL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D3E9DB5-60AB-46FF-85C7-EDC0D47F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267341" cy="624868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„HELLO WORLD”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7789C22-CEB6-4D31-A5DE-C84FB32338D7}"/>
              </a:ext>
            </a:extLst>
          </p:cNvPr>
          <p:cNvSpPr txBox="1">
            <a:spLocks/>
          </p:cNvSpPr>
          <p:nvPr/>
        </p:nvSpPr>
        <p:spPr>
          <a:xfrm>
            <a:off x="4941092" y="6439087"/>
            <a:ext cx="3567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a może nawet do konceptu wystawienia aplikacji na świat 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165E33-94CD-4208-8085-F58E1631465F}"/>
              </a:ext>
            </a:extLst>
          </p:cNvPr>
          <p:cNvSpPr txBox="1">
            <a:spLocks/>
          </p:cNvSpPr>
          <p:nvPr/>
        </p:nvSpPr>
        <p:spPr>
          <a:xfrm>
            <a:off x="3358596" y="306783"/>
            <a:ext cx="5474807" cy="523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serwisy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3334F-2030-440B-8788-178BFBC6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72" y="1814512"/>
            <a:ext cx="8724900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9D46B4-8B07-4EED-B06F-003AB00A8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30" y="1174698"/>
            <a:ext cx="2277959" cy="1388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36190-33F5-485E-9780-D04248E9A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0" y="2776007"/>
            <a:ext cx="2182433" cy="1447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8EA9C1-BD32-436A-8A5E-8662AAE0E6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28" y="4525703"/>
            <a:ext cx="2144909" cy="127549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1C79059-55F9-4370-8A77-6FECB77DDBF8}"/>
              </a:ext>
            </a:extLst>
          </p:cNvPr>
          <p:cNvSpPr txBox="1">
            <a:spLocks/>
          </p:cNvSpPr>
          <p:nvPr/>
        </p:nvSpPr>
        <p:spPr>
          <a:xfrm>
            <a:off x="1804403" y="2473486"/>
            <a:ext cx="1947092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Frontend (klient)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E43F5E8-969C-43F7-99C0-11DC57F058E8}"/>
              </a:ext>
            </a:extLst>
          </p:cNvPr>
          <p:cNvSpPr txBox="1">
            <a:spLocks/>
          </p:cNvSpPr>
          <p:nvPr/>
        </p:nvSpPr>
        <p:spPr>
          <a:xfrm>
            <a:off x="1800087" y="4271023"/>
            <a:ext cx="2144909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Backend (serwer)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BB2FC67-C7B0-4D77-BE1C-8511BBEFFB92}"/>
              </a:ext>
            </a:extLst>
          </p:cNvPr>
          <p:cNvSpPr txBox="1">
            <a:spLocks/>
          </p:cNvSpPr>
          <p:nvPr/>
        </p:nvSpPr>
        <p:spPr>
          <a:xfrm>
            <a:off x="1778521" y="5512366"/>
            <a:ext cx="2144909" cy="329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1800" b="0" dirty="0">
                <a:solidFill>
                  <a:srgbClr val="9CDCF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Baza (dane)</a:t>
            </a:r>
          </a:p>
        </p:txBody>
      </p:sp>
    </p:spTree>
    <p:extLst>
      <p:ext uri="{BB962C8B-B14F-4D97-AF65-F5344CB8AC3E}">
        <p14:creationId xmlns:p14="http://schemas.microsoft.com/office/powerpoint/2010/main" val="93557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78" y="5687971"/>
            <a:ext cx="3058915" cy="1062455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Odnośniki i odwołania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9764" y="2528043"/>
            <a:ext cx="5771181" cy="3744170"/>
          </a:xfrm>
        </p:spPr>
        <p:txBody>
          <a:bodyPr>
            <a:norm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Źródła użytych obrazów oraz treści: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https://www.digitalarchitect.com/custom-page/website-vs-web-application/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https://docs.microsoft.com/pl-pl/azure/architecture/reference-architectures/app-service-web-app/basic-web-app?tabs=cli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https://zaprogramujzycie.pl/czym-jest-rest/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900" dirty="0">
                <a:latin typeface="Roboto" panose="02000000000000000000" pitchFamily="2" charset="0"/>
                <a:ea typeface="Roboto" panose="02000000000000000000" pitchFamily="2" charset="0"/>
              </a:rPr>
              <a:t>Architecting Modern Web Applications with ASP.NET Core and Azure.pdf</a:t>
            </a: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</a:rPr>
              <a:t> (Microsoft)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https://netsharpdev.com/2019/12/04/clean-architecture/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https://samnewman.io/patterns/architectural/bff/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http://www.stasha.info/blog/e2e-vs-unit-e2e-vs-unit/e2e-roundtrip_c.jpg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https://www.sysprobs.com/wp-content/uploads/2010/07/Clone-Image.jpg?ezimgfmt=ng:webp/ngcb1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https://www.codeproject.com/KB/applications/1257203/fig1-r-700.jpg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900" dirty="0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https://geek.justjoin.it/mikroserwisy-wyzwania-rozproszonej-architektury</a:t>
            </a: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spcBef>
                <a:spcPts val="0"/>
              </a:spcBef>
            </a:pPr>
            <a:endParaRPr lang="pl-PL" sz="9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l-PL" sz="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31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DZIĘKUJĘ ZA UWAGĘ</a:t>
            </a:r>
            <a:endParaRPr lang="en-GB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32</a:t>
            </a:fld>
            <a:endParaRPr lang="en-ZA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A858F3-CB3D-4B46-A188-3D0E64964859}"/>
              </a:ext>
            </a:extLst>
          </p:cNvPr>
          <p:cNvSpPr txBox="1">
            <a:spLocks/>
          </p:cNvSpPr>
          <p:nvPr/>
        </p:nvSpPr>
        <p:spPr>
          <a:xfrm>
            <a:off x="1333499" y="4895890"/>
            <a:ext cx="4606882" cy="792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https://github.com/pserafin/merchant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4</a:t>
            </a:fld>
            <a:endParaRPr lang="pl-PL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D565-3B58-4601-ABE8-D53AC47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62" y="282743"/>
            <a:ext cx="3913207" cy="3913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3472B-A871-435E-A9D7-0AA06C266DE8}"/>
              </a:ext>
            </a:extLst>
          </p:cNvPr>
          <p:cNvSpPr/>
          <p:nvPr/>
        </p:nvSpPr>
        <p:spPr>
          <a:xfrm rot="20905690">
            <a:off x="7934166" y="1823847"/>
            <a:ext cx="21092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00A274C-E896-47DE-97E6-0AE8DEAFDF2C}"/>
              </a:ext>
            </a:extLst>
          </p:cNvPr>
          <p:cNvSpPr txBox="1">
            <a:spLocks/>
          </p:cNvSpPr>
          <p:nvPr/>
        </p:nvSpPr>
        <p:spPr>
          <a:xfrm>
            <a:off x="6248828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to aplikacja uruchamiana w przeglądarce, która przez dostarczony interfejs ma dostarczać użytkownikowi jakąś konkretną usługę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EF7B6C1-C680-4111-AF22-7E0FCB1A05E5}"/>
              </a:ext>
            </a:extLst>
          </p:cNvPr>
          <p:cNvSpPr txBox="1">
            <a:spLocks/>
          </p:cNvSpPr>
          <p:nvPr/>
        </p:nvSpPr>
        <p:spPr>
          <a:xfrm>
            <a:off x="6231867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przez dostarczony interfejs ma dostarczać użytkownikowi jakąś konkretną usługę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pozwala na interakcję z użytkownikiem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260BE1B-6B4B-4F01-A393-1B793D4236C3}"/>
              </a:ext>
            </a:extLst>
          </p:cNvPr>
          <p:cNvSpPr txBox="1">
            <a:spLocks/>
          </p:cNvSpPr>
          <p:nvPr/>
        </p:nvSpPr>
        <p:spPr>
          <a:xfrm>
            <a:off x="166418" y="84357"/>
            <a:ext cx="2631972" cy="3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 każdy kocha teorię :P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52621AD-7A32-46A6-A57A-3C0084887A9F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136344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5</a:t>
            </a:fld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77175-9CC3-4DAB-85F2-342AFFAA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00175"/>
            <a:ext cx="11582400" cy="405765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29F7F44-3556-4CFD-92A4-D9B54B6A7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A55FB67-74A7-4BDF-9E60-3583EDE2521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334715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6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CAE60C2-0F07-4CEB-B0BF-C73DBF7A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Aplikacja webowa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7D565-3B58-4601-ABE8-D53AC47AA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62" y="282743"/>
            <a:ext cx="3913207" cy="39132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A3472B-A871-435E-A9D7-0AA06C266DE8}"/>
              </a:ext>
            </a:extLst>
          </p:cNvPr>
          <p:cNvSpPr/>
          <p:nvPr/>
        </p:nvSpPr>
        <p:spPr>
          <a:xfrm rot="20905690">
            <a:off x="7934166" y="1823847"/>
            <a:ext cx="21092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</a:t>
            </a:r>
          </a:p>
          <a:p>
            <a:pPr algn="ctr"/>
            <a:r>
              <a:rPr lang="pl-PL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en-GB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00A274C-E896-47DE-97E6-0AE8DEAFDF2C}"/>
              </a:ext>
            </a:extLst>
          </p:cNvPr>
          <p:cNvSpPr txBox="1">
            <a:spLocks/>
          </p:cNvSpPr>
          <p:nvPr/>
        </p:nvSpPr>
        <p:spPr>
          <a:xfrm>
            <a:off x="6248828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- to aplikacja uruchamiana w przeglądarce, która przez dostarczony interfejs ma dostarczać użytkownikowi jakąś konkretną usługę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EF7B6C1-C680-4111-AF22-7E0FCB1A05E5}"/>
              </a:ext>
            </a:extLst>
          </p:cNvPr>
          <p:cNvSpPr txBox="1">
            <a:spLocks/>
          </p:cNvSpPr>
          <p:nvPr/>
        </p:nvSpPr>
        <p:spPr>
          <a:xfrm>
            <a:off x="6231867" y="3792607"/>
            <a:ext cx="5513804" cy="2366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Aplikacja internetowa (webowa)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przez dostarczony interfejs ma dostarczać użytkownikowi jakąś konkretną usługę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to aplikacja uruchamiana w przeglądarce, która pozwala na interakcję z użytkownikiem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260BE1B-6B4B-4F01-A393-1B793D4236C3}"/>
              </a:ext>
            </a:extLst>
          </p:cNvPr>
          <p:cNvSpPr txBox="1">
            <a:spLocks/>
          </p:cNvSpPr>
          <p:nvPr/>
        </p:nvSpPr>
        <p:spPr>
          <a:xfrm>
            <a:off x="166418" y="84357"/>
            <a:ext cx="2631972" cy="39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 każdy kocha teorię :P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50CD8F-CE00-4727-AEF4-30CB91ED99BE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krótki wstęp -</a:t>
            </a:r>
          </a:p>
        </p:txBody>
      </p:sp>
    </p:spTree>
    <p:extLst>
      <p:ext uri="{BB962C8B-B14F-4D97-AF65-F5344CB8AC3E}">
        <p14:creationId xmlns:p14="http://schemas.microsoft.com/office/powerpoint/2010/main" val="52203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3543694-5164-47FC-9186-1DC2AF9B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7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19F1BA95-A8C0-46C0-8031-95E3173C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921124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Zadanie w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jira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00676D7F-A83D-4F85-A1C1-3E3D6F7BB0B1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od zgłoszenia zadania -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6A0D8E6-CA8A-43C9-98C2-58EE5AED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711" y="257175"/>
            <a:ext cx="7776489" cy="569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8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C1FFBDCB-E58F-4A9F-A4A4-A6DE4F14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8" y="5883088"/>
            <a:ext cx="3188623" cy="555999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 wiemy?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4A8126A3-D050-48EB-93E0-F5FA63B20499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od zgłoszenia zadania -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7F6744F2-1A82-449A-ABD5-72F06D28C63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5CEABB6-07DC-46E8-9B57-56EC44A396E5}" type="slidenum">
              <a:rPr lang="pl-PL" sz="900" smtClean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algn="r"/>
              <a:t>8</a:t>
            </a:fld>
            <a:endParaRPr lang="pl-PL" sz="900" dirty="0">
              <a:solidFill>
                <a:schemeClr val="tx1">
                  <a:tint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78409B0-E420-43BF-9572-32D798050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04" y="1128712"/>
            <a:ext cx="7203095" cy="42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4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9" y="5980962"/>
            <a:ext cx="2033856" cy="55795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REST API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B59FBB-67F7-42D5-B9F7-1842EAFB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821" y="610975"/>
            <a:ext cx="7847081" cy="2699080"/>
          </a:xfrm>
          <a:prstGeom prst="rect">
            <a:avLst/>
          </a:prstGeom>
        </p:spPr>
      </p:pic>
      <p:sp>
        <p:nvSpPr>
          <p:cNvPr id="10" name="Slide Number Placeholder 21">
            <a:extLst>
              <a:ext uri="{FF2B5EF4-FFF2-40B4-BE49-F238E27FC236}">
                <a16:creationId xmlns:a16="http://schemas.microsoft.com/office/drawing/2014/main" id="{80BBBD68-3FA7-48F3-AEB6-45821CFD5A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pl-PL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9</a:t>
            </a:fld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9950BC5-DFD9-4FF5-B8C1-D7788E41CA6A}"/>
              </a:ext>
            </a:extLst>
          </p:cNvPr>
          <p:cNvSpPr txBox="1">
            <a:spLocks/>
          </p:cNvSpPr>
          <p:nvPr/>
        </p:nvSpPr>
        <p:spPr>
          <a:xfrm>
            <a:off x="4941093" y="64390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 poprzez wybór technologii i architektury solucji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139CA-5139-4278-8856-6C4B23401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197643"/>
            <a:ext cx="2042271" cy="60245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B5E18E1-0F30-4878-8BFB-5E2CFF337C0A}"/>
              </a:ext>
            </a:extLst>
          </p:cNvPr>
          <p:cNvSpPr txBox="1">
            <a:spLocks/>
          </p:cNvSpPr>
          <p:nvPr/>
        </p:nvSpPr>
        <p:spPr>
          <a:xfrm>
            <a:off x="3100388" y="3143250"/>
            <a:ext cx="9001125" cy="1407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REST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presentational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ransfer 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– styl architektury oprogramowania, opierający się o zbiór wcześniej określonych reguł opisujących jak definiowane są zasoby, a także umożliwiających dostęp do nich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B03F5AC-9B2A-4F5B-83E2-135AD5C9BE5E}"/>
              </a:ext>
            </a:extLst>
          </p:cNvPr>
          <p:cNvSpPr txBox="1">
            <a:spLocks/>
          </p:cNvSpPr>
          <p:nvPr/>
        </p:nvSpPr>
        <p:spPr>
          <a:xfrm>
            <a:off x="3100387" y="3143250"/>
            <a:ext cx="9001125" cy="172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REST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Re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presentational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ransfer </a:t>
            </a:r>
          </a:p>
          <a:p>
            <a:r>
              <a:rPr lang="pl-PL" strike="sngStrike" dirty="0">
                <a:latin typeface="Roboto" panose="02000000000000000000" pitchFamily="2" charset="0"/>
                <a:ea typeface="Roboto" panose="02000000000000000000" pitchFamily="2" charset="0"/>
              </a:rPr>
              <a:t>– styl architektury oprogramowania, opierający się o zbiór wcześniej określonych reguł opisujących jak definiowane są zasoby, a także umożliwiających dostęp do nich</a:t>
            </a:r>
          </a:p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– zestaw reguł luźnych i bardzo ogólnych reguł, ujednolicający wymianę danych między aplikacjami przy pomocy protokołu HTTP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17AFC05-8C1D-4277-AE81-F6715C2F7564}"/>
              </a:ext>
            </a:extLst>
          </p:cNvPr>
          <p:cNvSpPr txBox="1">
            <a:spLocks/>
          </p:cNvSpPr>
          <p:nvPr/>
        </p:nvSpPr>
        <p:spPr>
          <a:xfrm>
            <a:off x="378996" y="2738007"/>
            <a:ext cx="7048122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1. Jednolity interfejs komunikacji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udostępnia jednolite API, rozumiane przez wszystkie aplikacje komunikujące się z nim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wymieniane dane powinny mieć ten sam format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C50A234-76FC-47B3-9C36-38C4C3A94DB0}"/>
              </a:ext>
            </a:extLst>
          </p:cNvPr>
          <p:cNvSpPr txBox="1">
            <a:spLocks/>
          </p:cNvSpPr>
          <p:nvPr/>
        </p:nvSpPr>
        <p:spPr>
          <a:xfrm>
            <a:off x="1183346" y="4192123"/>
            <a:ext cx="9060791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2. Podział aplikacji na klient - serwer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niezależność, osobne skalowanie, rozszerzalność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możliwość dodawania wielu aplikacji klienckich napisanych w różnych technologiach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1F86BC2-2D11-411F-B32D-8B9D9545E40A}"/>
              </a:ext>
            </a:extLst>
          </p:cNvPr>
          <p:cNvSpPr txBox="1">
            <a:spLocks/>
          </p:cNvSpPr>
          <p:nvPr/>
        </p:nvSpPr>
        <p:spPr>
          <a:xfrm>
            <a:off x="2597128" y="4922664"/>
            <a:ext cx="9060791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3. Bezstanowość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nie przetrzymuje danych klienta (stanu aplikacji)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wszystko czego serwer potrzebuje, aby zidentyfikować klienta jest dostarczane w żądaniu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519B03D-8BEC-497C-925B-2E284D8E6264}"/>
              </a:ext>
            </a:extLst>
          </p:cNvPr>
          <p:cNvSpPr txBox="1">
            <a:spLocks/>
          </p:cNvSpPr>
          <p:nvPr/>
        </p:nvSpPr>
        <p:spPr>
          <a:xfrm>
            <a:off x="3556906" y="4300892"/>
            <a:ext cx="8244569" cy="146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b="1" dirty="0" err="1">
                <a:latin typeface="Roboto" panose="02000000000000000000" pitchFamily="2" charset="0"/>
                <a:ea typeface="Roboto" panose="02000000000000000000" pitchFamily="2" charset="0"/>
              </a:rPr>
              <a:t>Cachowanie</a:t>
            </a:r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serwer powinien wspierać mechanizmy czasowego zapamiętywania  zwracanych danych, na potrzeby ich re-użycia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np.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Redis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cache, czy też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pre-flight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dostępny w CORS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FD0A007-791D-4D41-915E-8F6657522505}"/>
              </a:ext>
            </a:extLst>
          </p:cNvPr>
          <p:cNvSpPr txBox="1">
            <a:spLocks/>
          </p:cNvSpPr>
          <p:nvPr/>
        </p:nvSpPr>
        <p:spPr>
          <a:xfrm>
            <a:off x="5405667" y="3345914"/>
            <a:ext cx="6731013" cy="185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b="1" dirty="0">
                <a:latin typeface="Roboto" panose="02000000000000000000" pitchFamily="2" charset="0"/>
                <a:ea typeface="Roboto" panose="02000000000000000000" pitchFamily="2" charset="0"/>
              </a:rPr>
              <a:t>5. Odseparowanie warstw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klient nie musi wiedzieć z jakich usług/serwisów korzysta serwer (np.  faktu, iż serwer komunikuje się po http z innym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 uwierzytelnienia użytkownika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 serwis tak samo nie musi wiedzieć z jakich usług korzysta klient</a:t>
            </a:r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1"/>
      <p:bldP spid="14" grpId="2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3571</TotalTime>
  <Words>1554</Words>
  <Application>Microsoft Office PowerPoint</Application>
  <PresentationFormat>Widescreen</PresentationFormat>
  <Paragraphs>306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Roboto</vt:lpstr>
      <vt:lpstr>Tenorite</vt:lpstr>
      <vt:lpstr>Monoline</vt:lpstr>
      <vt:lpstr>Krótka historia tworzenia aplikacji webowej</vt:lpstr>
      <vt:lpstr>O autorze</vt:lpstr>
      <vt:lpstr>PowerPoint Presentation</vt:lpstr>
      <vt:lpstr>Aplikacja webowa</vt:lpstr>
      <vt:lpstr>Aplikacja webowa</vt:lpstr>
      <vt:lpstr>Aplikacja webowa</vt:lpstr>
      <vt:lpstr>Zadanie w jira</vt:lpstr>
      <vt:lpstr>Co wiemy?</vt:lpstr>
      <vt:lpstr>REST API</vt:lpstr>
      <vt:lpstr>Wybór technologii </vt:lpstr>
      <vt:lpstr>Wybór technologii  ….był oczywisty</vt:lpstr>
      <vt:lpstr>Narzędzia</vt:lpstr>
      <vt:lpstr>Architektura solucji</vt:lpstr>
      <vt:lpstr>Architektura solucji</vt:lpstr>
      <vt:lpstr>Architektura solucji</vt:lpstr>
      <vt:lpstr>Architektura solucji</vt:lpstr>
      <vt:lpstr>Architektura solucji</vt:lpstr>
      <vt:lpstr>Architektura solucji</vt:lpstr>
      <vt:lpstr>BFF (Tak przy okazji)</vt:lpstr>
      <vt:lpstr>Mikroserwisy (Tak przy okazji)</vt:lpstr>
      <vt:lpstr>Repozytorium kodu</vt:lpstr>
      <vt:lpstr>Utworzenie solucji</vt:lpstr>
      <vt:lpstr>autoryzacja</vt:lpstr>
      <vt:lpstr>Model biznesowy (model danych)</vt:lpstr>
      <vt:lpstr>Wystawione endpoint’y (API)</vt:lpstr>
      <vt:lpstr>Testowanie aplikacji</vt:lpstr>
      <vt:lpstr>Uruchomienie solucji</vt:lpstr>
      <vt:lpstr>„HELLO WORLD”</vt:lpstr>
      <vt:lpstr>„HELLO WORLD”</vt:lpstr>
      <vt:lpstr>„HELLO WORLD”</vt:lpstr>
      <vt:lpstr>Odnośniki i odwołania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Merchant App</dc:title>
  <dc:creator>Paweł Serafin</dc:creator>
  <cp:lastModifiedBy>Paweł Serafin</cp:lastModifiedBy>
  <cp:revision>56</cp:revision>
  <dcterms:created xsi:type="dcterms:W3CDTF">2021-10-21T09:16:02Z</dcterms:created>
  <dcterms:modified xsi:type="dcterms:W3CDTF">2021-11-23T09:39:06Z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